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9" r:id="rId2"/>
    <p:sldId id="256" r:id="rId3"/>
    <p:sldId id="259" r:id="rId4"/>
    <p:sldId id="260" r:id="rId5"/>
    <p:sldId id="275" r:id="rId6"/>
    <p:sldId id="297" r:id="rId7"/>
    <p:sldId id="276" r:id="rId8"/>
    <p:sldId id="291" r:id="rId9"/>
    <p:sldId id="292" r:id="rId10"/>
    <p:sldId id="287" r:id="rId11"/>
    <p:sldId id="277" r:id="rId12"/>
    <p:sldId id="296" r:id="rId13"/>
    <p:sldId id="280" r:id="rId14"/>
    <p:sldId id="288" r:id="rId15"/>
    <p:sldId id="267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7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851C79-6063-4A31-9770-3D08D8B3537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tatar.ru/buinsk/n-naratbash/sch" TargetMode="External"/><Relationship Id="rId7" Type="http://schemas.openxmlformats.org/officeDocument/2006/relationships/hyperlink" Target="http://www.kitap.net.ru/tolymbai.php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llattashlar.ru/index.php" TargetMode="External"/><Relationship Id="rId5" Type="http://schemas.openxmlformats.org/officeDocument/2006/relationships/hyperlink" Target="http://kitap.net.ru/rahmani.php" TargetMode="External"/><Relationship Id="rId4" Type="http://schemas.openxmlformats.org/officeDocument/2006/relationships/hyperlink" Target="http://tt.wikipedia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4365104"/>
            <a:ext cx="5220072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t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Эшләде: 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Вәлиева Алсу Рамис  кызы, МБГББУ </a:t>
            </a:r>
          </a:p>
          <a:p>
            <a:pPr algn="r"/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“ТР Буа муниципаль районы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Түбән Наратбаш төп гомуми белем мәктәбе”нең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сыйныф укучысы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300"/>
              </a:spcBef>
            </a:pPr>
            <a:r>
              <a:rPr lang="tt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Фәнни җитәкче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Шәрәфетдинова Л. Г., МБГББУ “ТР Буа муниципаль районы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Түбән Наратбаш төп гомуми белем мәктәбе”нең югары категорияле татар теле һәм әдәбияты укытучысы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8236" y="2461047"/>
            <a:ext cx="6187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Якташ шагыйребез Әхмәт Рәшит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шигырьләрендә </a:t>
            </a:r>
            <a:b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Табигать – бөеклек, көч һәм байлык</a:t>
            </a:r>
            <a:endParaRPr kumimoji="0" lang="tt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461" y="404664"/>
            <a:ext cx="7420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Мәктәп укучыларның шагыйрь </a:t>
            </a:r>
          </a:p>
          <a:p>
            <a:pPr algn="ctr"/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Әхмәт Рәшит исемендәге  “Кояшлы ил” 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республикакүләм фәнни-гамәли конференциясе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611188" y="641350"/>
            <a:ext cx="56705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  Кай яклары белән гүзәлдер ул,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   Ни тылсымы белән тартадыр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  Туфрагына аяк басу белән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   Күкрәкләрдә куәт артадыр.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   Булмаса да калын урманнары,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   Булмаса да биек таулары,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   Илаһи моң булып 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чакырып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тора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  Кырларында иген шаулавы.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SDC10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625475"/>
            <a:ext cx="3403600" cy="457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29000"/>
            <a:ext cx="4464050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820472" y="2425628"/>
            <a:ext cx="323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12976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lang="tt-RU" sz="36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48e63040e13a51e8d0aa2cd771f8ce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89240"/>
            <a:ext cx="9144000" cy="107180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19872" y="2564904"/>
            <a:ext cx="90719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Мин- Кеше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 –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Гади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адәми зат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Туганымнан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бирле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юлда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һаман;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Үткәнемнән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барам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иртәгәмә-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Барам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шулай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мәңгелеккә табан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2865120" cy="245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2656"/>
            <a:ext cx="2303488" cy="217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548680"/>
            <a:ext cx="52565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Җире дә бит гаять юмарт аның,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Яңгыры да булды җитәрлек;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 сез, якташларым, сынатмагыз-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Буа данын гел-гел күтәрик.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ttp://im7-tub-ru.yandex.net/i?id=198557603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8415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468313" y="692150"/>
            <a:ext cx="70564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            Кояшлы ил – бәхет иле         </a:t>
            </a:r>
          </a:p>
          <a:p>
            <a:endParaRPr lang="tt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                   Һавасы да, җире дә,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                   Салават күпере дә</a:t>
            </a:r>
          </a:p>
          <a:p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                   Яңгыры да, кары да –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                   Безгә якын бары да</a:t>
            </a:r>
          </a:p>
          <a:p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                        Сандугачлы урманы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                        Ашлык тулы кырлары,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                        Һәр тарафка яңгырый,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                        Безнең бәхет җырлары</a:t>
            </a:r>
            <a:r>
              <a:rPr lang="tt-RU" dirty="0"/>
              <a:t>.</a:t>
            </a:r>
            <a:endParaRPr lang="ru-RU" dirty="0"/>
          </a:p>
        </p:txBody>
      </p:sp>
      <p:pic>
        <p:nvPicPr>
          <p:cNvPr id="4" name="Рисунок 3" descr="48e63040e13a51e8d0aa2cd771f8ce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2814315" y="2813366"/>
            <a:ext cx="6858003" cy="1231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-152236"/>
            <a:ext cx="889248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endParaRPr lang="en-US" sz="4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Нәтиҗәләр: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шагыйрь җирнең үз иҗатчысы буларак моңны кеше хисләрен чагылдырганда бик урынлы куллана;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табигатьне илаһи көч, бөеклек, күңелләргә байлык бирүче дип саный;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туган төбәгебезне тагы да яратырга, аның башка төбәкләрдән аермалы булган үзенчәлекле якларын ачарга ярдәм итә.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t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8e63040e13a51e8d0aa2cd771f8ce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1249"/>
            <a:ext cx="9144000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8316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Әхмәт ага Рәшитнең туган ягына, аның табигатенә  мәхәббәт аша туган  шигъри юллары киләчәктә дә челтерәп аккан чишмә кебек сафлыгын югалтмасын,   таң алдыннан уянган  сандугачлар тавышы белән еракларга яңгырасын иде.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48e63040e13a51e8d0aa2cd771f8ce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89241"/>
            <a:ext cx="9144000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"/>
            <a:ext cx="583264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t-RU" dirty="0" smtClean="0">
                <a:effectLst/>
                <a:latin typeface="Times New Roman"/>
                <a:ea typeface="Times New Roman"/>
                <a:cs typeface="Times New Roman"/>
              </a:rPr>
              <a:t>                            </a:t>
            </a:r>
            <a:r>
              <a:rPr lang="tt-RU" sz="2800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Кулланылган әдәбият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800" dirty="0" smtClean="0">
              <a:solidFill>
                <a:srgbClr val="C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t-RU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dirty="0"/>
          </a:p>
        </p:txBody>
      </p:sp>
      <p:pic>
        <p:nvPicPr>
          <p:cNvPr id="3" name="Рисунок 2" descr="48e63040e13a51e8d0aa2cd771f8ce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17232"/>
            <a:ext cx="9144000" cy="13407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12474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Әхмәтҗанов И.Г. Буа ягым – тау ягым. – Казан:   Татарстан китап нәшрияты, 2000, 448 б.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Рәшитов Ә. Киек каз юлы: шигырьләр һәм поэма. – Казан: Таткитнәшр., 1982, - 82 б.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Рәшит Әхмәт. Таң илчесе: Шигырьләр, җырлар, поэмалар.- Казан: Татар. кит. нәшр., 1997.- 287 бит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Положение о проведении конференции: </a:t>
            </a: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https://edu.tatar.ru/buinsk/n-naratbash/sch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http://tt.wikipedia.org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http://kitap.net.ru/rahmani.php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http://www.millattashlar.ru/index.php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tt-RU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http://www.kitap.net.ru/tolymbai.php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9033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20486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Игътибарыгыз өчен рәхмәт!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328094_10045100_joali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573016"/>
            <a:ext cx="2353248" cy="2784124"/>
          </a:xfrm>
          <a:prstGeom prst="rect">
            <a:avLst/>
          </a:prstGeom>
        </p:spPr>
      </p:pic>
      <p:pic>
        <p:nvPicPr>
          <p:cNvPr id="5" name="Рисунок 4" descr="0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481609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4176464" cy="56166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шагыйрь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журналист,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Г.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Исхакый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tt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ләге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лауреаты,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t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ТАССРның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атказанган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мәдәният хезмәткәре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(1986),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Татарстан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Республикасының атказанган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сәнгать эшлеклесе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(1995)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Язучылар Союзы әгъзасы,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Авыл хуҗалыгын мәдәни яктан үстерү отличнигы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 descr="https://ds02.infourok.ru/uploads/ex/089a/00057351-4406d799/hello_html_19e5a5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ds02.infourok.ru/uploads/ex/089a/00057351-4406d799/hello_html_19e5a5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ds02.infourok.ru/uploads/ex/089a/00057351-4406d799/hello_html_19e5a5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ds02.infourok.ru/uploads/ex/089a/00057351-4406d799/hello_html_19e5a5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7" name="Picture 11" descr="C:\Users\Учитель\Desktop\hello_html_19e5a5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4104456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487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467544" y="548680"/>
            <a:ext cx="7957319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sz="2800" dirty="0">
                <a:solidFill>
                  <a:srgbClr val="C00000"/>
                </a:solidFill>
              </a:rPr>
              <a:t>М</a:t>
            </a:r>
            <a:r>
              <a:rPr lang="tt-RU" sz="2800" dirty="0" smtClean="0">
                <a:solidFill>
                  <a:srgbClr val="C00000"/>
                </a:solidFill>
              </a:rPr>
              <a:t>аксат: </a:t>
            </a:r>
            <a:r>
              <a:rPr lang="tt-RU" sz="2800" dirty="0" smtClean="0">
                <a:solidFill>
                  <a:srgbClr val="7030A0"/>
                </a:solidFill>
              </a:rPr>
              <a:t>шагыйрь иҗатында Табигатьнең бөеклек, көч һәм байлык икәнен ачыклау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t-RU" sz="2800" dirty="0" smtClean="0">
                <a:solidFill>
                  <a:srgbClr val="C00000"/>
                </a:solidFill>
              </a:rPr>
              <a:t>Бурычлар:</a:t>
            </a:r>
            <a:endParaRPr lang="ru-RU" sz="2800" dirty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tt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шагыйрь иҗатындагы гуманистик карашларны күрсәтү;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t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татар халкының мәдәни – тарихи мирасын, туган як әдипләрен өйрәнүгә кызыксыну уяту;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t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эзләнү эшенә тартылып, фәнни эшләргә җәлеп ителү.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4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899593" y="836713"/>
            <a:ext cx="7416823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sz="4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Эшебезнең  </a:t>
            </a:r>
            <a:r>
              <a:rPr lang="tt-RU" sz="4800" b="1" dirty="0">
                <a:solidFill>
                  <a:srgbClr val="C00000"/>
                </a:solidFill>
                <a:latin typeface="Times New Roman"/>
                <a:ea typeface="Times New Roman"/>
              </a:rPr>
              <a:t>төп  өйрәнү  һәм  анализлау  объекты </a:t>
            </a:r>
            <a:r>
              <a:rPr lang="tt-RU" sz="4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-   Әхмәт ага Рәшит шигырьләре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48e63040e13a51e8d0aa2cd771f8ce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71685"/>
            <a:ext cx="9144000" cy="1071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68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одготовка 2"/>
          <p:cNvSpPr/>
          <p:nvPr/>
        </p:nvSpPr>
        <p:spPr>
          <a:xfrm>
            <a:off x="251520" y="2096852"/>
            <a:ext cx="2304256" cy="1800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Кереш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044608" y="692696"/>
            <a:ext cx="213520" cy="2154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5841141" y="2096852"/>
            <a:ext cx="2376264" cy="165618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/>
              <a:t>Йомгак</a:t>
            </a:r>
            <a:endParaRPr lang="ru-RU" dirty="0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1043608" y="4387908"/>
            <a:ext cx="2284840" cy="176477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Өч</a:t>
            </a:r>
            <a:r>
              <a:rPr lang="ru-RU" dirty="0" smtClean="0"/>
              <a:t> </a:t>
            </a:r>
            <a:r>
              <a:rPr lang="ru-RU" dirty="0" err="1" smtClean="0"/>
              <a:t>бүлек</a:t>
            </a:r>
            <a:endParaRPr lang="ru-RU" dirty="0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5148064" y="4387908"/>
            <a:ext cx="2592288" cy="172819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/>
              <a:t>Файдаланылган әдәбият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059832" y="2204864"/>
            <a:ext cx="242656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>
                <a:solidFill>
                  <a:schemeClr val="bg2"/>
                </a:solidFill>
              </a:rPr>
              <a:t>Эшнең структурасы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9" name="Рисунок 8" descr="0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8680"/>
            <a:ext cx="5481609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7129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Ватан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төшенчәләре белән аерылгысыз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Табигать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күренешләре әсәрләрдә кеше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образын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тудыру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өчен 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кулланыла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Әсәрдә кеше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табигатьнең бер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өлеше итеп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карала,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аның эчке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дөньясы, холык-фигыле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табигать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күренешләре аша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җиткерелә.</a:t>
            </a:r>
            <a:endParaRPr lang="ru-RU" alt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548680"/>
            <a:ext cx="4670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Табигать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темасы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мәңгелек 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</a:p>
        </p:txBody>
      </p:sp>
      <p:pic>
        <p:nvPicPr>
          <p:cNvPr id="4" name="Рисунок 3" descr="48e63040e13a51e8d0aa2cd771f8ce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89240"/>
            <a:ext cx="9144000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8e63040e13a51e8d0aa2cd771f8ce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9200"/>
            <a:ext cx="9144000" cy="10718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t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Зиннур Мансуров: </a:t>
            </a:r>
          </a:p>
          <a:p>
            <a:endParaRPr lang="tt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...туган халкына тугры хезмәт итүче Әхмәт Рәшитнең иҗаты, чыннан да, татар шигъриятенең мөһим бер буыны булып күзаллана ...”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t-RU" sz="2800" i="1" dirty="0" smtClean="0">
                <a:latin typeface="Times New Roman" pitchFamily="18" charset="0"/>
                <a:cs typeface="Times New Roman" pitchFamily="18" charset="0"/>
              </a:rPr>
              <a:t>И табигать, мең рәхмәтләр сиңа – </a:t>
            </a:r>
            <a:br>
              <a:rPr lang="tt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i="1" dirty="0" smtClean="0">
                <a:latin typeface="Times New Roman" pitchFamily="18" charset="0"/>
                <a:cs typeface="Times New Roman" pitchFamily="18" charset="0"/>
              </a:rPr>
              <a:t>Миңа да бит яшәү хакы бирдең;</a:t>
            </a:r>
            <a:br>
              <a:rPr lang="tt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i="1" dirty="0" smtClean="0">
                <a:latin typeface="Times New Roman" pitchFamily="18" charset="0"/>
                <a:cs typeface="Times New Roman" pitchFamily="18" charset="0"/>
              </a:rPr>
              <a:t>Ни аяныч булыр иде Җирнең</a:t>
            </a:r>
            <a:br>
              <a:rPr lang="tt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i="1" dirty="0" smtClean="0">
                <a:latin typeface="Times New Roman" pitchFamily="18" charset="0"/>
                <a:cs typeface="Times New Roman" pitchFamily="18" charset="0"/>
              </a:rPr>
              <a:t>Күрми калсам шушы гүзәллеген...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573016"/>
            <a:ext cx="4572000" cy="19774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</a:pPr>
            <a:r>
              <a:rPr lang="tt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Мин, йолдызлар күзли-күзли,</a:t>
            </a:r>
            <a:br>
              <a:rPr lang="tt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Тәкрарлыйм гел бер сорауны:</a:t>
            </a:r>
            <a:br>
              <a:rPr lang="tt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Иртәгә Кояш чыгармы?</a:t>
            </a:r>
            <a:br>
              <a:rPr lang="tt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Иртәгә Кояш чыгармы?  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</a:pPr>
            <a:r>
              <a:rPr lang="tt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“Киек каз юлы”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04664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t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Әдипнең беренче әсәрләрендә үк Табигать белән Кеше арасындагы тыгыз бәйләнеш күзгә ташлана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I: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28181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11787"/>
            <a:ext cx="8686800" cy="227836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tt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Чәчәкләр чыкта коена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tt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Җәйләрен аяз көнне,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tt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Сагынуларым чиктән ашты –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tt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Чәчкапка кайтам инде. 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C:\Users\USER\Desktop\zabolotskiy-timoniha-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0575"/>
            <a:ext cx="3888432" cy="27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4d44287f1c2e86025162f8431fe04efa112b9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686361" cy="27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850</TotalTime>
  <Words>583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Чәчәкләр чыкта коена   Җәйләрен аяз көнне,   Сагынуларым чиктән ашты –   Чәчкапка кайтам инде.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Якташ шагыйрәбез Гөлнур Айзетуллова шигырьләрендә тел - сурәтләү чаралары </dc:title>
  <dc:creator>Учитель</dc:creator>
  <cp:lastModifiedBy>Учитель</cp:lastModifiedBy>
  <cp:revision>173</cp:revision>
  <dcterms:created xsi:type="dcterms:W3CDTF">2013-04-15T04:24:53Z</dcterms:created>
  <dcterms:modified xsi:type="dcterms:W3CDTF">2018-03-13T06:28:04Z</dcterms:modified>
</cp:coreProperties>
</file>