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5" r:id="rId2"/>
    <p:sldId id="259" r:id="rId3"/>
    <p:sldId id="297" r:id="rId4"/>
    <p:sldId id="304" r:id="rId5"/>
    <p:sldId id="303" r:id="rId6"/>
    <p:sldId id="305" r:id="rId7"/>
    <p:sldId id="301" r:id="rId8"/>
    <p:sldId id="28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4660"/>
  </p:normalViewPr>
  <p:slideViewPr>
    <p:cSldViewPr>
      <p:cViewPr>
        <p:scale>
          <a:sx n="77" d="100"/>
          <a:sy n="77" d="100"/>
        </p:scale>
        <p:origin x="-331" y="47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F851C79-6063-4A31-9770-3D08D8B35379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47F113E-178F-429E-BA3F-0F062366E9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907704" y="3789040"/>
            <a:ext cx="6984776" cy="2088232"/>
          </a:xfrm>
        </p:spPr>
        <p:txBody>
          <a:bodyPr>
            <a:no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tt-RU" sz="1800" b="1" dirty="0" smtClean="0">
                <a:latin typeface="Times New Roman" pitchFamily="18" charset="0"/>
                <a:cs typeface="Times New Roman" pitchFamily="18" charset="0"/>
              </a:rPr>
              <a:t>Эшләде:</a:t>
            </a:r>
            <a:r>
              <a:rPr lang="tt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 Камалова Зилә Искәндәр кызы</a:t>
            </a:r>
            <a:endParaRPr lang="ru-RU" sz="1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tt-RU" sz="1800" dirty="0">
                <a:latin typeface="Times New Roman" pitchFamily="18" charset="0"/>
                <a:ea typeface="Calibri"/>
                <a:cs typeface="Times New Roman" pitchFamily="18" charset="0"/>
              </a:rPr>
              <a:t>МБГББУ “Татарстан Республикасы Буа муниципаль </a:t>
            </a:r>
            <a:r>
              <a:rPr lang="tt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районы</a:t>
            </a:r>
            <a:endParaRPr lang="ru-RU" sz="1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tt-RU" sz="1800" dirty="0">
                <a:latin typeface="Times New Roman" pitchFamily="18" charset="0"/>
                <a:ea typeface="Calibri"/>
                <a:cs typeface="Times New Roman" pitchFamily="18" charset="0"/>
              </a:rPr>
              <a:t>Түбән Наратбаш төп гомуми белем мәктәбе</a:t>
            </a:r>
            <a:r>
              <a:rPr lang="tt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”, 9 нчы сыйныф</a:t>
            </a:r>
            <a:endParaRPr lang="ru-RU" sz="1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r"/>
            <a:endParaRPr lang="tt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tt-RU" sz="1800" b="1" dirty="0" smtClean="0">
                <a:latin typeface="Times New Roman" pitchFamily="18" charset="0"/>
                <a:cs typeface="Times New Roman" pitchFamily="18" charset="0"/>
              </a:rPr>
              <a:t>Фәнни җитәкче: </a:t>
            </a:r>
            <a:r>
              <a:rPr lang="tt-RU" sz="1800" dirty="0" smtClean="0">
                <a:latin typeface="Times New Roman" pitchFamily="18" charset="0"/>
                <a:cs typeface="Times New Roman" pitchFamily="18" charset="0"/>
              </a:rPr>
              <a:t>Шәрәфетдинова Л. Г., </a:t>
            </a:r>
            <a:endParaRPr lang="tt-RU" sz="18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tt-RU" sz="1800" dirty="0" smtClean="0">
                <a:latin typeface="Times New Roman" pitchFamily="18" charset="0"/>
                <a:cs typeface="Times New Roman" pitchFamily="18" charset="0"/>
              </a:rPr>
              <a:t>МБГББУ </a:t>
            </a:r>
            <a:r>
              <a:rPr lang="tt-RU" sz="18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t-RU" sz="1800" dirty="0" smtClean="0">
                <a:latin typeface="Times New Roman" pitchFamily="18" charset="0"/>
                <a:cs typeface="Times New Roman" pitchFamily="18" charset="0"/>
              </a:rPr>
              <a:t>ТР Буа </a:t>
            </a:r>
            <a:r>
              <a:rPr lang="tt-RU" sz="1800" dirty="0">
                <a:latin typeface="Times New Roman" pitchFamily="18" charset="0"/>
                <a:cs typeface="Times New Roman" pitchFamily="18" charset="0"/>
              </a:rPr>
              <a:t>муниципаль </a:t>
            </a:r>
            <a:r>
              <a:rPr lang="tt-RU" sz="1800" dirty="0" smtClean="0">
                <a:latin typeface="Times New Roman" pitchFamily="18" charset="0"/>
                <a:cs typeface="Times New Roman" pitchFamily="18" charset="0"/>
              </a:rPr>
              <a:t>районы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t-RU" sz="1800" dirty="0" smtClean="0">
                <a:latin typeface="Times New Roman" pitchFamily="18" charset="0"/>
                <a:cs typeface="Times New Roman" pitchFamily="18" charset="0"/>
              </a:rPr>
              <a:t>Түбән </a:t>
            </a:r>
            <a:r>
              <a:rPr lang="tt-RU" sz="1800" dirty="0">
                <a:latin typeface="Times New Roman" pitchFamily="18" charset="0"/>
                <a:cs typeface="Times New Roman" pitchFamily="18" charset="0"/>
              </a:rPr>
              <a:t>Наратбаш төп гомуми </a:t>
            </a:r>
            <a:r>
              <a:rPr lang="tt-RU" sz="1800" dirty="0" smtClean="0">
                <a:latin typeface="Times New Roman" pitchFamily="18" charset="0"/>
                <a:cs typeface="Times New Roman" pitchFamily="18" charset="0"/>
              </a:rPr>
              <a:t>белем мәктәбе”нең югары категорияле татар </a:t>
            </a:r>
            <a:r>
              <a:rPr lang="tt-RU" sz="1800" dirty="0">
                <a:latin typeface="Times New Roman" pitchFamily="18" charset="0"/>
                <a:cs typeface="Times New Roman" pitchFamily="18" charset="0"/>
              </a:rPr>
              <a:t>теле һәм әдәбияты укытучысы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28596" y="1857364"/>
            <a:ext cx="9101098" cy="1785950"/>
          </a:xfrm>
        </p:spPr>
        <p:txBody>
          <a:bodyPr/>
          <a:lstStyle/>
          <a:p>
            <a:pPr algn="ctr">
              <a:buNone/>
            </a:pP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t-RU" sz="3200" dirty="0" smtClean="0">
                <a:latin typeface="Times New Roman" pitchFamily="18" charset="0"/>
                <a:cs typeface="Times New Roman" pitchFamily="18" charset="0"/>
              </a:rPr>
              <a:t>Тел язмышы –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t-RU" sz="3200" dirty="0" smtClean="0">
                <a:latin typeface="Times New Roman" pitchFamily="18" charset="0"/>
                <a:cs typeface="Times New Roman" pitchFamily="18" charset="0"/>
              </a:rPr>
              <a:t>милләт </a:t>
            </a:r>
            <a:r>
              <a:rPr lang="tt-RU" sz="3200" dirty="0" smtClean="0">
                <a:latin typeface="Times New Roman" pitchFamily="18" charset="0"/>
                <a:cs typeface="Times New Roman" pitchFamily="18" charset="0"/>
              </a:rPr>
              <a:t>язмышы</a:t>
            </a: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t-RU" sz="2000" dirty="0" smtClean="0">
                <a:latin typeface="Times New Roman" pitchFamily="18" charset="0"/>
                <a:cs typeface="Times New Roman" pitchFamily="18" charset="0"/>
              </a:rPr>
              <a:t>(“Бабаларым теле” сек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tt-RU" sz="2000" dirty="0" smtClean="0">
                <a:latin typeface="Times New Roman" pitchFamily="18" charset="0"/>
                <a:cs typeface="Times New Roman" pitchFamily="18" charset="0"/>
              </a:rPr>
              <a:t>иясенә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6088" y="557064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85720" y="642918"/>
            <a:ext cx="85011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 Буа муниципаль районы һәм Буа шәһәре мәгариф бүлеге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Түбән Наратбаш төп мәктәбе</a:t>
            </a:r>
            <a:endParaRPr kumimoji="0" lang="tt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011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4294967295"/>
          </p:nvPr>
        </p:nvSpPr>
        <p:spPr>
          <a:xfrm>
            <a:off x="539552" y="548680"/>
            <a:ext cx="8424936" cy="557748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t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Максат</a:t>
            </a: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 -  туган телне саклау проблемаларының чишелешен ачыклау.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t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Бурычлар: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- чыгышыбызда туган телнең ролен ачыклау;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- туган телгә кызыксынуларны арттыру;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-  киңрәк өйрәнү аша яшь буында милли үзаң тәрбияләү.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t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Эшебезнең актуальлеге </a:t>
            </a: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- Татарстанда Туган телләр  һәм Халыклар бердәмлеге елы уңаеннан,  туган телне саклау проблемаларын чишү аша туган телебезгә ихтирам тәрбияләү.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t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Өйрәнү объекты - туган тел</a:t>
            </a:r>
            <a:r>
              <a:rPr lang="tt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744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32959" y="185121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0363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</a:t>
            </a:r>
            <a:endParaRPr kumimoji="0" lang="tt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212976"/>
            <a:ext cx="14542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lang="tt-RU" sz="3600" dirty="0" smtClean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tt-RU" sz="36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8" name="Блок-схема: подготовка 7"/>
          <p:cNvSpPr/>
          <p:nvPr/>
        </p:nvSpPr>
        <p:spPr>
          <a:xfrm>
            <a:off x="6372200" y="715677"/>
            <a:ext cx="2376264" cy="18002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t-RU" dirty="0" smtClean="0"/>
              <a:t>Йомгак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207296" y="1985986"/>
            <a:ext cx="2426568" cy="2189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t-RU" dirty="0" smtClean="0">
                <a:solidFill>
                  <a:schemeClr val="bg2"/>
                </a:solidFill>
              </a:rPr>
              <a:t>Эшнең структурасы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0" name="Блок-схема: подготовка 9"/>
          <p:cNvSpPr/>
          <p:nvPr/>
        </p:nvSpPr>
        <p:spPr>
          <a:xfrm>
            <a:off x="265893" y="764704"/>
            <a:ext cx="2304256" cy="18002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Кереш</a:t>
            </a:r>
            <a:endParaRPr lang="ru-RU" dirty="0"/>
          </a:p>
        </p:txBody>
      </p:sp>
      <p:sp>
        <p:nvSpPr>
          <p:cNvPr id="11" name="Блок-схема: подготовка 10"/>
          <p:cNvSpPr/>
          <p:nvPr/>
        </p:nvSpPr>
        <p:spPr>
          <a:xfrm>
            <a:off x="395536" y="3356991"/>
            <a:ext cx="2174613" cy="1577791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Өч  бүлек</a:t>
            </a:r>
            <a:endParaRPr lang="ru-RU" dirty="0"/>
          </a:p>
        </p:txBody>
      </p:sp>
      <p:sp>
        <p:nvSpPr>
          <p:cNvPr id="12" name="Блок-схема: подготовка 11"/>
          <p:cNvSpPr/>
          <p:nvPr/>
        </p:nvSpPr>
        <p:spPr>
          <a:xfrm>
            <a:off x="6516216" y="3356992"/>
            <a:ext cx="2232248" cy="1577791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t-RU" dirty="0" smtClean="0"/>
              <a:t>Файдала</a:t>
            </a:r>
          </a:p>
          <a:p>
            <a:pPr algn="ctr"/>
            <a:r>
              <a:rPr lang="tt-RU" dirty="0" smtClean="0"/>
              <a:t>нылган әдәбият</a:t>
            </a:r>
            <a:endParaRPr lang="ru-RU" dirty="0"/>
          </a:p>
        </p:txBody>
      </p:sp>
      <p:pic>
        <p:nvPicPr>
          <p:cNvPr id="13" name="Рисунок 12" descr="https://image.jimcdn.com/app/cms/image/transf/dimension=270x10000:format=gif/path/s5e64c2b835fd70e9/image/i35a4bd0819305153/version/1472672129/image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5500702"/>
            <a:ext cx="557216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9771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428604"/>
            <a:ext cx="8568768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t-RU" dirty="0" smtClean="0">
                <a:effectLst/>
                <a:latin typeface="Times New Roman"/>
                <a:ea typeface="Times New Roman"/>
                <a:cs typeface="Times New Roman"/>
              </a:rPr>
              <a:t>                                          </a:t>
            </a:r>
            <a:r>
              <a:rPr lang="tt-RU" sz="3600" dirty="0" smtClean="0">
                <a:solidFill>
                  <a:srgbClr val="C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Кулланылган әдәбият</a:t>
            </a:r>
            <a:r>
              <a:rPr lang="tt-RU" sz="3600" spc="80" dirty="0">
                <a:latin typeface="Times New Roman"/>
                <a:ea typeface="Calibri"/>
                <a:cs typeface="Times New Roman"/>
              </a:rPr>
              <a:t> </a:t>
            </a:r>
            <a:endParaRPr lang="ru-RU" sz="3600" spc="8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ru-RU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ru-RU" dirty="0"/>
          </a:p>
        </p:txBody>
      </p:sp>
      <p:pic>
        <p:nvPicPr>
          <p:cNvPr id="6" name="Рисунок 5" descr="https://image.jimcdn.com/app/cms/image/transf/dimension=270x10000:format=gif/path/s5e64c2b835fd70e9/image/i35a4bd0819305153/version/1472672129/image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5500702"/>
            <a:ext cx="507209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428596" y="2214554"/>
            <a:ext cx="8715404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tt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Хаков В. Тел – тарих көзгесе.- Казан:Тат.кит.нәшр., 2003.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t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Татар теле.10-11 нче сыйныфлар өчен дәреслек. - Казан:Тат.кит.нәшр.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330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arskmedia.ru/resize/shd/images/uploads/news/2021/2/1/4b91bc8360a2306fdd35751fa056581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836" y="177939"/>
            <a:ext cx="4114800" cy="596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286248" y="857232"/>
            <a:ext cx="48577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минем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җандай кадерлем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җылы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телем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Кайгылар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теле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түгел син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Шатлыгым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теле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бүген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t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t-RU" sz="2800" dirty="0" smtClean="0">
                <a:latin typeface="Times New Roman" pitchFamily="18" charset="0"/>
                <a:cs typeface="Times New Roman" pitchFamily="18" charset="0"/>
              </a:rPr>
              <a:t>Тик синең ярдәм белән мин,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t-RU" sz="2800" dirty="0" smtClean="0">
                <a:latin typeface="Times New Roman" pitchFamily="18" charset="0"/>
                <a:cs typeface="Times New Roman" pitchFamily="18" charset="0"/>
              </a:rPr>
              <a:t>Тик синең сүзләр белән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t-RU" sz="2800" dirty="0" smtClean="0">
                <a:latin typeface="Times New Roman" pitchFamily="18" charset="0"/>
                <a:cs typeface="Times New Roman" pitchFamily="18" charset="0"/>
              </a:rPr>
              <a:t>Уйларын йөрәккәемнең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t-RU" sz="2800" dirty="0" smtClean="0">
                <a:latin typeface="Times New Roman" pitchFamily="18" charset="0"/>
                <a:cs typeface="Times New Roman" pitchFamily="18" charset="0"/>
              </a:rPr>
              <a:t>Дөньяга әйтә беләм</a:t>
            </a:r>
            <a:r>
              <a:rPr lang="tt-RU" sz="3200" dirty="0" smtClean="0"/>
              <a:t>.</a:t>
            </a:r>
            <a:endParaRPr lang="ru-RU" sz="3200" dirty="0" smtClean="0">
              <a:solidFill>
                <a:srgbClr val="2E2E2E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t-RU" sz="3200" dirty="0" smtClean="0">
                <a:solidFill>
                  <a:srgbClr val="2E2E2E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2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Фанис\Desktop\тел\5C148134-0CDA-450C-82CB-F988147F3EA4.jpeg"/>
          <p:cNvPicPr>
            <a:picLocks noChangeAspect="1" noChangeArrowheads="1"/>
          </p:cNvPicPr>
          <p:nvPr/>
        </p:nvPicPr>
        <p:blipFill>
          <a:blip r:embed="rId2"/>
          <a:srcRect t="18124" r="3448"/>
          <a:stretch>
            <a:fillRect/>
          </a:stretch>
        </p:blipFill>
        <p:spPr bwMode="auto">
          <a:xfrm>
            <a:off x="928662" y="571480"/>
            <a:ext cx="2714644" cy="3065813"/>
          </a:xfrm>
          <a:prstGeom prst="rect">
            <a:avLst/>
          </a:prstGeom>
          <a:noFill/>
        </p:spPr>
      </p:pic>
      <p:pic>
        <p:nvPicPr>
          <p:cNvPr id="1028" name="Picture 4" descr="C:\Users\Фанис\Desktop\тел\4325B227-5D23-48EF-8271-ACC6022B355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786190"/>
            <a:ext cx="3622721" cy="2686048"/>
          </a:xfrm>
          <a:prstGeom prst="rect">
            <a:avLst/>
          </a:prstGeom>
          <a:noFill/>
        </p:spPr>
      </p:pic>
      <p:pic>
        <p:nvPicPr>
          <p:cNvPr id="1029" name="Picture 5" descr="C:\Users\Фанис\Downloads\7E4749DC-A3E2-468A-A458-00D3E548CDEC.jpeg"/>
          <p:cNvPicPr>
            <a:picLocks noChangeAspect="1" noChangeArrowheads="1"/>
          </p:cNvPicPr>
          <p:nvPr/>
        </p:nvPicPr>
        <p:blipFill>
          <a:blip r:embed="rId4"/>
          <a:srcRect t="34375" r="5606"/>
          <a:stretch>
            <a:fillRect/>
          </a:stretch>
        </p:blipFill>
        <p:spPr bwMode="auto">
          <a:xfrm>
            <a:off x="4429124" y="1071546"/>
            <a:ext cx="4429156" cy="41009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apf.mail.ru/cgi-bin/readmsg/5j3YcApZspQ.jpg?id=13995659500000000538%3B0%3B4&amp;mode=attachment&amp;channel&amp;bs=143613&amp;bl=58284&amp;ct=image%2Fjpeg&amp;cn=5j3YcApZspQ.jpg&amp;cte=base64&amp;preview=1&amp;exif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apf.mail.ru/cgi-bin/readmsg/5j3YcApZspQ.jpg?id=13995659500000000538%3B0%3B4&amp;mode=attachment&amp;channel&amp;bs=143613&amp;bl=58284&amp;ct=image%2Fjpeg&amp;cn=5j3YcApZspQ.jpg&amp;cte=base64&amp;preview=1&amp;exif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60375" y="548680"/>
            <a:ext cx="8360097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Нәтиҗә</a:t>
            </a:r>
          </a:p>
          <a:p>
            <a:pPr lvl="0"/>
            <a:endParaRPr lang="tt-RU" sz="3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t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7159" y="1142984"/>
            <a:ext cx="84296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192880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214422"/>
            <a:ext cx="8732199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Мәктәптә уку дәверендә мин бер нәрсәне ачык аңладым: телебез, тарихи      күренеш буларак, гасырлар буе яшәп килә, бик төрле үзгәрешләргә дучар була. </a:t>
            </a:r>
          </a:p>
          <a:p>
            <a:pPr marL="0" marR="0" lvl="0" indent="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Монда бөтенесе дә закончалыклы. Барлык төгәл фәннәр кебек үк, телебезнең дә үз законнары бар икән. Телдә төрледән - төрле үзгәрешләр барса да, аның системалы булуы, бөтенлеге югалмый икән.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Һәр буын тел хәзинәсенә үз өлешебезне өсти килгән. Ә чал тарихыбыз исә аны </a:t>
            </a:r>
          </a:p>
          <a:p>
            <a:pPr marL="0" marR="0" lvl="0" indent="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һаман эшкәртеп һәм шомартып, безнең заманга китереп җиткергән.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Алда әйтелгәннәргә көч биреп, түбәндәгеләргә тукталасым килә. </a:t>
            </a:r>
          </a:p>
          <a:p>
            <a:pPr marL="0" marR="0" lvl="0" indent="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Телебезнең иҗатчысы - безнең халкыбыз. Үз телендә әкиятләр тыңлап, </a:t>
            </a:r>
          </a:p>
          <a:p>
            <a:pPr marL="0" marR="0" lvl="0" indent="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яхшыны-яманнан аерырга кирәклеген сизеп, аңлап үскән бала,</a:t>
            </a:r>
          </a:p>
          <a:p>
            <a:pPr marL="0" marR="0" lvl="0" indent="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минемчә, начарлыклар кыла алмыйдыр. Телебезнең матурлыгын да, бөеклеген дә    яши-яши аңлыйсың икән...</a:t>
            </a: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Дөрестән дә, горурланып кабатлый алам: "Теле барның </a:t>
            </a:r>
          </a:p>
          <a:p>
            <a:pPr marL="0" marR="0" lvl="0" indent="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иле бар". </a:t>
            </a:r>
          </a:p>
          <a:p>
            <a:pPr marL="0" marR="0" lvl="0" indent="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Татар телем, яраткан халкым яшәгәндә алдагы көннәрдә дә, һичшиксез, яшәр, үсәр һәм яшьнәр!</a:t>
            </a:r>
            <a:endParaRPr kumimoji="0" lang="tt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538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664" y="2492896"/>
            <a:ext cx="61206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t-RU" sz="6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Игътибарыгыз     өчен рәхмәт!</a:t>
            </a:r>
            <a:endParaRPr lang="ru-RU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image.jimcdn.com/app/cms/image/transf/dimension=270x10000:format=gif/path/s5e64c2b835fd70e9/image/i35a4bd0819305153/version/1472672129/image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57166"/>
            <a:ext cx="557216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1610</TotalTime>
  <Words>366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 Тел язмышы – милләт язмышы  (“Бабаларым теле” секциясенә)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Якташ шагыйрәбез Гөлнур Айзетуллова шигырьләрендә тел - сурәтләү чаралары</dc:title>
  <dc:creator>Учитель</dc:creator>
  <cp:lastModifiedBy>Фанис</cp:lastModifiedBy>
  <cp:revision>208</cp:revision>
  <dcterms:created xsi:type="dcterms:W3CDTF">2013-04-15T04:24:53Z</dcterms:created>
  <dcterms:modified xsi:type="dcterms:W3CDTF">2021-12-01T09:08:26Z</dcterms:modified>
</cp:coreProperties>
</file>