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59" r:id="rId3"/>
    <p:sldId id="286" r:id="rId4"/>
    <p:sldId id="297" r:id="rId5"/>
    <p:sldId id="256" r:id="rId6"/>
    <p:sldId id="299" r:id="rId7"/>
    <p:sldId id="287" r:id="rId8"/>
    <p:sldId id="288" r:id="rId9"/>
    <p:sldId id="291" r:id="rId10"/>
    <p:sldId id="290" r:id="rId11"/>
    <p:sldId id="301" r:id="rId12"/>
    <p:sldId id="303" r:id="rId13"/>
    <p:sldId id="267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C79-6063-4A31-9770-3D08D8B35379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851C79-6063-4A31-9770-3D08D8B35379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7F113E-178F-429E-BA3F-0F062366E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itap.net.ru/rahmani.php" TargetMode="External"/><Relationship Id="rId7" Type="http://schemas.openxmlformats.org/officeDocument/2006/relationships/image" Target="../media/image1.gif"/><Relationship Id="rId2" Type="http://schemas.openxmlformats.org/officeDocument/2006/relationships/hyperlink" Target="http://tt.wikipedi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tap.net.ru/tolymbai.php" TargetMode="External"/><Relationship Id="rId5" Type="http://schemas.openxmlformats.org/officeDocument/2006/relationships/hyperlink" Target="http://jazucilar.narod.ru/kamalov_barlas.htm" TargetMode="External"/><Relationship Id="rId4" Type="http://schemas.openxmlformats.org/officeDocument/2006/relationships/hyperlink" Target="http://www.millattashlar.ru/index.ph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07704" y="3789040"/>
            <a:ext cx="6984776" cy="2088232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tt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Эшләде: Шәрәфетдинова Зөлфия, </a:t>
            </a:r>
            <a:r>
              <a:rPr lang="tt-RU" sz="1800" dirty="0">
                <a:latin typeface="Times New Roman"/>
                <a:cs typeface="Times New Roman"/>
              </a:rPr>
              <a:t>9</a:t>
            </a:r>
            <a:r>
              <a:rPr lang="tt-RU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tt-RU" sz="1800" dirty="0">
                <a:latin typeface="Times New Roman"/>
                <a:ea typeface="Calibri"/>
                <a:cs typeface="Times New Roman"/>
              </a:rPr>
              <a:t>сыйныф укучысы,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tt-RU" sz="1800" dirty="0">
                <a:latin typeface="Times New Roman"/>
                <a:ea typeface="Calibri"/>
                <a:cs typeface="Times New Roman"/>
              </a:rPr>
              <a:t>МБГББУ “Татарстан Республикасы Буа муниципаль районы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tt-RU" sz="1800" dirty="0">
                <a:latin typeface="Times New Roman"/>
                <a:ea typeface="Calibri"/>
                <a:cs typeface="Times New Roman"/>
              </a:rPr>
              <a:t>Түбән Наратбаш төп гомуми белем мәктәбе”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/>
            <a:endParaRPr lang="tt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tt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Фәнни җитәкче: </a:t>
            </a:r>
            <a:r>
              <a:rPr lang="tt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Шәрәфетдинова Л. Г., </a:t>
            </a:r>
            <a:endParaRPr lang="tt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tt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МБГББУ </a:t>
            </a:r>
            <a:r>
              <a:rPr lang="tt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t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 Буа </a:t>
            </a:r>
            <a:r>
              <a:rPr lang="tt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 </a:t>
            </a:r>
            <a:r>
              <a:rPr lang="tt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Түбән </a:t>
            </a:r>
            <a:r>
              <a:rPr lang="tt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Наратбаш төп гомуми </a:t>
            </a:r>
            <a:r>
              <a:rPr lang="tt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белем мәктәбе”нең югары категорияле татар </a:t>
            </a:r>
            <a:r>
              <a:rPr lang="tt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 һәм әдәбияты укытучысы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264950"/>
            <a:ext cx="7653532" cy="2020033"/>
          </a:xfrm>
        </p:spPr>
        <p:txBody>
          <a:bodyPr/>
          <a:lstStyle/>
          <a:p>
            <a:pPr marL="1828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tt-RU" sz="3200" dirty="0">
                <a:effectLst/>
                <a:latin typeface="Times New Roman"/>
                <a:ea typeface="Calibri"/>
                <a:cs typeface="Times New Roman"/>
              </a:rPr>
              <a:t>Якташ  шагыйрәбез Гөлнур Айзетуллова</a:t>
            </a:r>
            <a:br>
              <a:rPr lang="tt-RU" sz="32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tt-RU" sz="3200" dirty="0" smtClean="0">
                <a:effectLst/>
                <a:latin typeface="Times New Roman"/>
                <a:ea typeface="Calibri"/>
                <a:cs typeface="Times New Roman"/>
              </a:rPr>
              <a:t>иҗатында стил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ь</a:t>
            </a:r>
            <a:r>
              <a:rPr lang="tt-RU" sz="3200" dirty="0" smtClean="0">
                <a:effectLst/>
                <a:latin typeface="Times New Roman"/>
                <a:ea typeface="Calibri"/>
                <a:cs typeface="Times New Roman"/>
              </a:rPr>
              <a:t> үзенчәлекләре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6088" y="55706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5" y="557064"/>
            <a:ext cx="6264697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Регионара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ф</a:t>
            </a:r>
            <a:r>
              <a:rPr lang="tt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әнни- гамәли конферен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</a:t>
            </a:r>
            <a:r>
              <a:rPr lang="tt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ия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IMG_89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84984"/>
            <a:ext cx="4104456" cy="295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4869160"/>
            <a:ext cx="4392488" cy="104702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5831"/>
                <a:gd name="adj2" fmla="val 0"/>
              </a:avLst>
            </a:prstTxWarp>
            <a:spAutoFit/>
          </a:bodyPr>
          <a:lstStyle/>
          <a:p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Шагыйрәнең басылып чыккан китаплары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F:\IMG_89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90980"/>
            <a:ext cx="4680520" cy="313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5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/5j3YcApZspQ.jpg?id=13995659500000000538%3B0%3B4&amp;mode=attachment&amp;channel&amp;bs=143613&amp;bl=58284&amp;ct=image%2Fjpeg&amp;cn=5j3YcApZspQ.jpg&amp;cte=base64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pf.mail.ru/cgi-bin/readmsg/5j3YcApZspQ.jpg?id=13995659500000000538%3B0%3B4&amp;mode=attachment&amp;channel&amp;bs=143613&amp;bl=58284&amp;ct=image%2Fjpeg&amp;cn=5j3YcApZspQ.jpg&amp;cte=base64&amp;preview=1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0375" y="548680"/>
            <a:ext cx="836009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Нәтиҗәләр:</a:t>
            </a:r>
          </a:p>
          <a:p>
            <a:endParaRPr lang="tt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t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t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автор табигый моңны кеше хисләрен чагылдырганда бик урынлы куллана; </a:t>
            </a:r>
          </a:p>
          <a:p>
            <a:pPr lvl="0" algn="just"/>
            <a:r>
              <a:rPr lang="tt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</a:t>
            </a:r>
            <a:r>
              <a:rPr lang="tt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табигатьне </a:t>
            </a:r>
            <a:r>
              <a:rPr lang="tt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чагылдырганда төрле поэтик бизәкләргә мөрәҗәгать итә; </a:t>
            </a:r>
          </a:p>
          <a:p>
            <a:pPr lvl="0" algn="just"/>
            <a:r>
              <a:rPr lang="tt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 чагыштыруларда күбрәк бәйлекләр катнаша:  бигрәк тә, гүя, әйтерсең лә, төсле, шикелле, кебек бәйлекләр мулдан алар формалары белән дә төрле.</a:t>
            </a:r>
          </a:p>
          <a:p>
            <a:pPr lvl="0"/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t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48e63040e13a51e8d0aa2cd771f8ce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9120"/>
            <a:ext cx="9144000" cy="179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6863" cy="4896544"/>
          </a:xfrm>
        </p:spPr>
        <p:txBody>
          <a:bodyPr/>
          <a:lstStyle/>
          <a:p>
            <a:r>
              <a:rPr lang="ru-RU" sz="1600" dirty="0"/>
              <a:t> </a:t>
            </a:r>
            <a:r>
              <a:rPr lang="ru-RU" sz="2800" dirty="0" err="1"/>
              <a:t>Йомгак</a:t>
            </a:r>
            <a:r>
              <a:rPr lang="ru-RU" sz="2800" dirty="0"/>
              <a:t> </a:t>
            </a:r>
            <a:r>
              <a:rPr lang="ru-RU" sz="2800" dirty="0" err="1"/>
              <a:t>ясап</a:t>
            </a:r>
            <a:r>
              <a:rPr lang="ru-RU" sz="2800" dirty="0"/>
              <a:t> </a:t>
            </a:r>
            <a:r>
              <a:rPr lang="ru-RU" sz="2800" dirty="0" err="1"/>
              <a:t>әйткәндә</a:t>
            </a:r>
            <a:r>
              <a:rPr lang="ru-RU" sz="2800" dirty="0"/>
              <a:t>, </a:t>
            </a:r>
            <a:r>
              <a:rPr lang="ru-RU" sz="2800" dirty="0" err="1"/>
              <a:t>Гөлнур</a:t>
            </a:r>
            <a:r>
              <a:rPr lang="ru-RU" sz="2800" dirty="0"/>
              <a:t> </a:t>
            </a:r>
            <a:r>
              <a:rPr lang="ru-RU" sz="2800" dirty="0" err="1"/>
              <a:t>ханым</a:t>
            </a:r>
            <a:r>
              <a:rPr lang="ru-RU" sz="2800" dirty="0"/>
              <a:t> </a:t>
            </a:r>
            <a:r>
              <a:rPr lang="ru-RU" sz="2800" dirty="0" err="1"/>
              <a:t>шигырьләре</a:t>
            </a:r>
            <a:r>
              <a:rPr lang="ru-RU" sz="2800" dirty="0"/>
              <a:t> - </a:t>
            </a:r>
            <a:r>
              <a:rPr lang="ru-RU" sz="2800" dirty="0" err="1"/>
              <a:t>заман</a:t>
            </a:r>
            <a:r>
              <a:rPr lang="ru-RU" sz="2800" dirty="0"/>
              <a:t> </a:t>
            </a:r>
            <a:r>
              <a:rPr lang="ru-RU" sz="2800" dirty="0" err="1"/>
              <a:t>әсәрләре</a:t>
            </a:r>
            <a:r>
              <a:rPr lang="ru-RU" sz="2800" dirty="0"/>
              <a:t>, </a:t>
            </a:r>
            <a:r>
              <a:rPr lang="ru-RU" sz="2800" dirty="0" err="1"/>
              <a:t>бүгенге</a:t>
            </a:r>
            <a:r>
              <a:rPr lang="ru-RU" sz="2800" dirty="0"/>
              <a:t> </a:t>
            </a:r>
            <a:r>
              <a:rPr lang="ru-RU" sz="2800" dirty="0" err="1"/>
              <a:t>көннең</a:t>
            </a:r>
            <a:r>
              <a:rPr lang="ru-RU" sz="2800" dirty="0"/>
              <a:t> </a:t>
            </a:r>
            <a:r>
              <a:rPr lang="ru-RU" sz="2800" dirty="0" err="1"/>
              <a:t>мөһим</a:t>
            </a:r>
            <a:r>
              <a:rPr lang="ru-RU" sz="2800" dirty="0"/>
              <a:t> </a:t>
            </a:r>
            <a:r>
              <a:rPr lang="ru-RU" sz="2800" dirty="0" err="1"/>
              <a:t>мәсьәләләрен</a:t>
            </a:r>
            <a:r>
              <a:rPr lang="ru-RU" sz="2800" dirty="0"/>
              <a:t> </a:t>
            </a:r>
            <a:r>
              <a:rPr lang="ru-RU" sz="2800" dirty="0" err="1"/>
              <a:t>күтәргән</a:t>
            </a:r>
            <a:r>
              <a:rPr lang="ru-RU" sz="2800" dirty="0"/>
              <a:t> </a:t>
            </a:r>
            <a:r>
              <a:rPr lang="ru-RU" sz="2800" dirty="0" err="1"/>
              <a:t>гыйбрәтле</a:t>
            </a:r>
            <a:r>
              <a:rPr lang="ru-RU" sz="2800" dirty="0"/>
              <a:t> </a:t>
            </a:r>
            <a:r>
              <a:rPr lang="ru-RU" sz="2800" dirty="0" err="1"/>
              <a:t>тормыш</a:t>
            </a:r>
            <a:r>
              <a:rPr lang="ru-RU" sz="2800" dirty="0"/>
              <a:t> </a:t>
            </a:r>
            <a:r>
              <a:rPr lang="ru-RU" sz="2800" dirty="0" err="1"/>
              <a:t>бизәкләре</a:t>
            </a:r>
            <a:r>
              <a:rPr lang="ru-RU" sz="2800" dirty="0"/>
              <a:t> . </a:t>
            </a:r>
            <a:r>
              <a:rPr lang="ru-RU" sz="2800" dirty="0" err="1"/>
              <a:t>Безгә</a:t>
            </a:r>
            <a:r>
              <a:rPr lang="ru-RU" sz="2800" dirty="0"/>
              <a:t> </a:t>
            </a:r>
            <a:r>
              <a:rPr lang="ru-RU" sz="2800" dirty="0" err="1"/>
              <a:t>тагын</a:t>
            </a:r>
            <a:r>
              <a:rPr lang="ru-RU" sz="2800" dirty="0"/>
              <a:t> </a:t>
            </a:r>
            <a:r>
              <a:rPr lang="ru-RU" sz="2800" dirty="0" err="1"/>
              <a:t>шунысы</a:t>
            </a:r>
            <a:r>
              <a:rPr lang="ru-RU" sz="2800" dirty="0"/>
              <a:t> </a:t>
            </a:r>
            <a:r>
              <a:rPr lang="ru-RU" sz="2800" dirty="0" err="1"/>
              <a:t>ачык</a:t>
            </a:r>
            <a:r>
              <a:rPr lang="ru-RU" sz="2800" dirty="0"/>
              <a:t>: </a:t>
            </a:r>
            <a:r>
              <a:rPr lang="ru-RU" sz="2800" dirty="0" err="1"/>
              <a:t>ул</a:t>
            </a:r>
            <a:r>
              <a:rPr lang="ru-RU" sz="2800" dirty="0"/>
              <a:t> </a:t>
            </a:r>
            <a:r>
              <a:rPr lang="ru-RU" sz="2800" dirty="0" err="1"/>
              <a:t>һәрвакыт</a:t>
            </a:r>
            <a:r>
              <a:rPr lang="ru-RU" sz="2800" dirty="0"/>
              <a:t> </a:t>
            </a:r>
            <a:r>
              <a:rPr lang="ru-RU" sz="2800" dirty="0" err="1"/>
              <a:t>бөтен</a:t>
            </a:r>
            <a:r>
              <a:rPr lang="ru-RU" sz="2800" dirty="0"/>
              <a:t> </a:t>
            </a:r>
            <a:r>
              <a:rPr lang="ru-RU" sz="2800" dirty="0" err="1"/>
              <a:t>җаны-тәне</a:t>
            </a:r>
            <a:r>
              <a:rPr lang="ru-RU" sz="2800" dirty="0"/>
              <a:t> </a:t>
            </a:r>
            <a:r>
              <a:rPr lang="ru-RU" sz="2800" dirty="0" err="1"/>
              <a:t>белән</a:t>
            </a:r>
            <a:r>
              <a:rPr lang="ru-RU" sz="2800" dirty="0"/>
              <a:t> </a:t>
            </a:r>
            <a:r>
              <a:rPr lang="ru-RU" sz="2800" dirty="0" err="1"/>
              <a:t>үзенең</a:t>
            </a:r>
            <a:r>
              <a:rPr lang="ru-RU" sz="2800" dirty="0"/>
              <a:t> </a:t>
            </a:r>
            <a:r>
              <a:rPr lang="ru-RU" sz="2800" dirty="0" err="1"/>
              <a:t>укучылары</a:t>
            </a:r>
            <a:r>
              <a:rPr lang="ru-RU" sz="2800" dirty="0"/>
              <a:t> </a:t>
            </a:r>
            <a:r>
              <a:rPr lang="ru-RU" sz="2800" dirty="0" err="1"/>
              <a:t>язмышы</a:t>
            </a:r>
            <a:r>
              <a:rPr lang="ru-RU" sz="2800" dirty="0"/>
              <a:t> </a:t>
            </a:r>
            <a:r>
              <a:rPr lang="ru-RU" sz="2800" dirty="0" err="1"/>
              <a:t>өчен</a:t>
            </a:r>
            <a:r>
              <a:rPr lang="ru-RU" sz="2800" dirty="0"/>
              <a:t> </a:t>
            </a:r>
            <a:r>
              <a:rPr lang="ru-RU" sz="2800" dirty="0" err="1"/>
              <a:t>янып</a:t>
            </a:r>
            <a:r>
              <a:rPr lang="ru-RU" sz="2800" dirty="0"/>
              <a:t> </a:t>
            </a:r>
            <a:r>
              <a:rPr lang="ru-RU" sz="2800" dirty="0" err="1"/>
              <a:t>яши</a:t>
            </a:r>
            <a:r>
              <a:rPr lang="ru-RU" sz="2800" dirty="0"/>
              <a:t>, </a:t>
            </a:r>
            <a:r>
              <a:rPr lang="ru-RU" sz="2800" dirty="0" err="1"/>
              <a:t>аларның</a:t>
            </a:r>
            <a:r>
              <a:rPr lang="ru-RU" sz="2800" dirty="0"/>
              <a:t> </a:t>
            </a:r>
            <a:r>
              <a:rPr lang="ru-RU" sz="2800" dirty="0" err="1"/>
              <a:t>тормыш</a:t>
            </a:r>
            <a:r>
              <a:rPr lang="ru-RU" sz="2800" dirty="0"/>
              <a:t> – </a:t>
            </a:r>
            <a:r>
              <a:rPr lang="ru-RU" sz="2800" dirty="0" err="1"/>
              <a:t>көнкүрешен</a:t>
            </a:r>
            <a:r>
              <a:rPr lang="ru-RU" sz="2800" dirty="0"/>
              <a:t> </a:t>
            </a:r>
            <a:r>
              <a:rPr lang="ru-RU" sz="2800" dirty="0" err="1"/>
              <a:t>яхшырту</a:t>
            </a:r>
            <a:r>
              <a:rPr lang="ru-RU" sz="2800" dirty="0"/>
              <a:t> </a:t>
            </a:r>
            <a:r>
              <a:rPr lang="ru-RU" sz="2800" dirty="0" err="1"/>
              <a:t>турында</a:t>
            </a:r>
            <a:r>
              <a:rPr lang="ru-RU" sz="2800" dirty="0"/>
              <a:t> </a:t>
            </a:r>
            <a:r>
              <a:rPr lang="ru-RU" sz="2800" dirty="0" err="1"/>
              <a:t>кайгырта</a:t>
            </a:r>
            <a:r>
              <a:rPr lang="ru-RU" sz="2800" dirty="0"/>
              <a:t>, </a:t>
            </a:r>
            <a:r>
              <a:rPr lang="ru-RU" sz="2800" dirty="0" err="1"/>
              <a:t>яшәештә</a:t>
            </a:r>
            <a:r>
              <a:rPr lang="ru-RU" sz="2800" dirty="0"/>
              <a:t> </a:t>
            </a:r>
            <a:r>
              <a:rPr lang="ru-RU" sz="2800" dirty="0" err="1"/>
              <a:t>булган</a:t>
            </a:r>
            <a:r>
              <a:rPr lang="ru-RU" sz="2800" dirty="0"/>
              <a:t> </a:t>
            </a:r>
            <a:r>
              <a:rPr lang="ru-RU" sz="2800" dirty="0" err="1"/>
              <a:t>начар</a:t>
            </a:r>
            <a:r>
              <a:rPr lang="ru-RU" sz="2800" dirty="0"/>
              <a:t> </a:t>
            </a:r>
            <a:r>
              <a:rPr lang="ru-RU" sz="2800" dirty="0" err="1"/>
              <a:t>гадәтләр</a:t>
            </a:r>
            <a:r>
              <a:rPr lang="ru-RU" sz="2800" dirty="0"/>
              <a:t> </a:t>
            </a:r>
            <a:r>
              <a:rPr lang="ru-RU" sz="2800" dirty="0" err="1"/>
              <a:t>турында</a:t>
            </a:r>
            <a:r>
              <a:rPr lang="ru-RU" sz="2800" dirty="0"/>
              <a:t> </a:t>
            </a:r>
            <a:r>
              <a:rPr lang="ru-RU" sz="2800" dirty="0" err="1"/>
              <a:t>искәртә</a:t>
            </a:r>
            <a:r>
              <a:rPr lang="ru-RU" sz="2800" dirty="0"/>
              <a:t>; </a:t>
            </a:r>
            <a:r>
              <a:rPr lang="ru-RU" sz="2800" dirty="0" err="1"/>
              <a:t>телебез</a:t>
            </a:r>
            <a:r>
              <a:rPr lang="ru-RU" sz="2800" dirty="0"/>
              <a:t>, </a:t>
            </a:r>
            <a:r>
              <a:rPr lang="ru-RU" sz="2800" dirty="0" err="1"/>
              <a:t>гореф-гадәтләребезне</a:t>
            </a:r>
            <a:r>
              <a:rPr lang="ru-RU" sz="2800" dirty="0"/>
              <a:t> </a:t>
            </a:r>
            <a:r>
              <a:rPr lang="ru-RU" sz="2800" dirty="0" err="1"/>
              <a:t>саклау</a:t>
            </a:r>
            <a:r>
              <a:rPr lang="ru-RU" sz="2800" dirty="0"/>
              <a:t> </a:t>
            </a:r>
            <a:r>
              <a:rPr lang="ru-RU" sz="2800" dirty="0" err="1"/>
              <a:t>һәм</a:t>
            </a:r>
            <a:r>
              <a:rPr lang="ru-RU" sz="2800" dirty="0"/>
              <a:t> </a:t>
            </a:r>
            <a:r>
              <a:rPr lang="ru-RU" sz="2800" dirty="0" err="1"/>
              <a:t>үстерү</a:t>
            </a:r>
            <a:r>
              <a:rPr lang="ru-RU" sz="2800" dirty="0"/>
              <a:t> </a:t>
            </a:r>
            <a:r>
              <a:rPr lang="ru-RU" sz="2800" dirty="0" err="1"/>
              <a:t>өчен</a:t>
            </a:r>
            <a:r>
              <a:rPr lang="ru-RU" sz="2800" dirty="0"/>
              <a:t> </a:t>
            </a:r>
            <a:r>
              <a:rPr lang="ru-RU" sz="2800" dirty="0" err="1"/>
              <a:t>тырыша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70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712" y="188640"/>
            <a:ext cx="85687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t-RU" dirty="0" smtClean="0">
                <a:effectLst/>
                <a:latin typeface="Times New Roman"/>
                <a:ea typeface="Times New Roman"/>
                <a:cs typeface="Times New Roman"/>
              </a:rPr>
              <a:t>                                          </a:t>
            </a:r>
            <a:r>
              <a:rPr lang="tt-RU" sz="2800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Кулланылган әдәбият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tt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1.Айзатуллова Г. Бәхет гөле, Казан, “Сүз”, 2008.</a:t>
            </a:r>
            <a:endParaRPr lang="ru-RU" sz="24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2. Айзетуллова Г. Өч мизгел, Буа шәһәре, 2012.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</a:t>
            </a:r>
            <a:r>
              <a:rPr lang="tt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Хатипов Ф. Әдәбият теориясе. – Казан: Мәгариф   нәшрияты.  2000.- Б.73.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4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tt-RU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</a:t>
            </a:r>
            <a:r>
              <a:rPr lang="tt-RU" sz="2800" u="sng" dirty="0">
                <a:hlinkClick r:id="rId2"/>
              </a:rPr>
              <a:t>http://tt.wikipedia.org</a:t>
            </a:r>
            <a:endParaRPr lang="ru-RU" sz="2800" dirty="0"/>
          </a:p>
          <a:p>
            <a:pPr lvl="0"/>
            <a:r>
              <a:rPr lang="tt-RU" sz="2800" u="sng" dirty="0">
                <a:hlinkClick r:id="rId3"/>
              </a:rPr>
              <a:t>http://kitap.net.ru/rahmani.php</a:t>
            </a:r>
            <a:endParaRPr lang="ru-RU" sz="2800" dirty="0"/>
          </a:p>
          <a:p>
            <a:pPr lvl="0"/>
            <a:r>
              <a:rPr lang="tt-RU" sz="2800" u="sng" dirty="0">
                <a:hlinkClick r:id="rId4"/>
              </a:rPr>
              <a:t>http://www.millattashlar.ru/index.php</a:t>
            </a:r>
            <a:endParaRPr lang="ru-RU" sz="2800" dirty="0"/>
          </a:p>
          <a:p>
            <a:pPr lvl="0"/>
            <a:r>
              <a:rPr lang="tt-RU" sz="2800" u="sng" dirty="0">
                <a:hlinkClick r:id="rId5"/>
              </a:rPr>
              <a:t>http://jazucilar.narod.ru/kamalov_barlas.htm</a:t>
            </a:r>
            <a:endParaRPr lang="ru-RU" sz="2800" dirty="0"/>
          </a:p>
          <a:p>
            <a:pPr lvl="0"/>
            <a:r>
              <a:rPr lang="tt-RU" sz="2800" u="sng" dirty="0">
                <a:hlinkClick r:id="rId6"/>
              </a:rPr>
              <a:t>http://</a:t>
            </a:r>
            <a:r>
              <a:rPr lang="tt-RU" sz="2800" u="sng" dirty="0" smtClean="0">
                <a:hlinkClick r:id="rId6"/>
              </a:rPr>
              <a:t>www.kitap.net.ru/tolymbai.php</a:t>
            </a:r>
            <a:endParaRPr lang="ru-RU" sz="2800" dirty="0"/>
          </a:p>
        </p:txBody>
      </p:sp>
      <p:pic>
        <p:nvPicPr>
          <p:cNvPr id="4" name="Рисунок 3" descr="48e63040e13a51e8d0aa2cd771f8ce2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08520" y="5284620"/>
            <a:ext cx="9252520" cy="16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492896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Игътибарыгыз өчен рәхмәт!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8680"/>
            <a:ext cx="5481609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395536" y="332656"/>
            <a:ext cx="8568952" cy="6264696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tt-RU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Эшебезнең </a:t>
            </a:r>
            <a:r>
              <a:rPr lang="tt-RU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максаты: </a:t>
            </a:r>
            <a:r>
              <a:rPr lang="tt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шагыйрәнең иҗатында Табигать һәм Кеше мөнәсәбәтен ачыклау;</a:t>
            </a:r>
          </a:p>
          <a:p>
            <a:pPr marL="4572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tt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Шушы  максатлардан  чыгып, алдыбызга   түбәндәге   бурычларны  куйдык</a:t>
            </a:r>
            <a:r>
              <a:rPr lang="tt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t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tt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 </a:t>
            </a:r>
            <a:r>
              <a:rPr lang="tt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халкының мәдәни – тарихи мирасын, туган як әдипләрен өйрәнүгә кызыксыну уяту</a:t>
            </a:r>
            <a:r>
              <a:rPr lang="tt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tt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Гөлнур Хәлил кызы Айзетуллова шигырьләренең образлы, поэтик бизәкләрен ачыклау;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tt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эзләнү </a:t>
            </a:r>
            <a:r>
              <a:rPr lang="tt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эшенә тартылып, фәнни эшләргә җәлеп ителү.</a:t>
            </a:r>
            <a:endParaRPr lang="tt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7564" y="1340768"/>
            <a:ext cx="90370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Эшебезнең  </a:t>
            </a:r>
            <a:r>
              <a:rPr lang="tt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төп  өйрәнү  һәм  анализлау  объекты</a:t>
            </a:r>
            <a:r>
              <a:rPr lang="tt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tt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t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Гөлнур </a:t>
            </a:r>
            <a:r>
              <a:rPr lang="tt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Хәлил кызы Айзетуллова </a:t>
            </a:r>
            <a:r>
              <a:rPr lang="tt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шигырьләре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48e63040e13a51e8d0aa2cd771f8ce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9200"/>
            <a:ext cx="9144000" cy="10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32959" y="18512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12976"/>
            <a:ext cx="14542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lang="tt-RU" sz="36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48e63040e13a51e8d0aa2cd771f8ce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9200"/>
            <a:ext cx="9144000" cy="1071809"/>
          </a:xfrm>
          <a:prstGeom prst="rect">
            <a:avLst/>
          </a:prstGeom>
        </p:spPr>
      </p:pic>
      <p:sp>
        <p:nvSpPr>
          <p:cNvPr id="8" name="Блок-схема: подготовка 7"/>
          <p:cNvSpPr/>
          <p:nvPr/>
        </p:nvSpPr>
        <p:spPr>
          <a:xfrm>
            <a:off x="6372200" y="715677"/>
            <a:ext cx="2376264" cy="1800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/>
              <a:t>Йомгак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03848" y="715677"/>
            <a:ext cx="2426568" cy="2189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>
                <a:solidFill>
                  <a:schemeClr val="bg2"/>
                </a:solidFill>
              </a:rPr>
              <a:t>Эшнең структурасы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265893" y="764704"/>
            <a:ext cx="2304256" cy="1800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Кереш</a:t>
            </a:r>
            <a:endParaRPr lang="ru-RU" dirty="0"/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395536" y="3464424"/>
            <a:ext cx="2174613" cy="133272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Өч</a:t>
            </a:r>
            <a:r>
              <a:rPr lang="ru-RU" dirty="0" smtClean="0"/>
              <a:t> </a:t>
            </a:r>
            <a:r>
              <a:rPr lang="ru-RU" dirty="0" err="1" smtClean="0"/>
              <a:t>бүлек</a:t>
            </a:r>
            <a:endParaRPr lang="ru-RU" dirty="0"/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3794212" y="3410708"/>
            <a:ext cx="1929916" cy="144016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/>
              <a:t>Файдаланылган әдәбият</a:t>
            </a:r>
            <a:endParaRPr lang="ru-RU" dirty="0"/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6595374" y="3455412"/>
            <a:ext cx="1929916" cy="144016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/>
              <a:t>Кушымта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7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5271014" cy="59766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Татарстанның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атказанган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укытучысы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t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мәгариф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отличнигы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көйче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tt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Мәгарифтәге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казанышлары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күкрәк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билге</a:t>
            </a: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иясе;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шагыйрә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tt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Бәхет гөле</a:t>
            </a: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tt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Өч мизгел</a:t>
            </a: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tt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Буа төбәгенең тарихи сәхифәләрен </a:t>
            </a: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барлаганда“, “Күңел аҗаганнары” җыентыклары авторы;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Татарстан Республикасы Язучылар берлеге әгъзасы;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t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“Энҗе бөртекләре” әдәби клубы җитәкчесе, </a:t>
            </a:r>
            <a:endParaRPr lang="tt-RU" sz="20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t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Бөтендөнья </a:t>
            </a:r>
            <a:r>
              <a:rPr lang="tt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татар хатын-кызлары “Ак калфак” берләшмәсенең Буа бүлекчәсе </a:t>
            </a:r>
            <a:r>
              <a:rPr lang="tt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җитәкчесе.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t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44408" y="3284984"/>
            <a:ext cx="720081" cy="3312368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8290" y="4725144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Гөлнур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Хәлил кызы </a:t>
            </a:r>
          </a:p>
          <a:p>
            <a:pPr algn="ctr"/>
            <a:r>
              <a:rPr lang="tt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Айзетуллова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апп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980728"/>
            <a:ext cx="2520280" cy="34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4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661248"/>
            <a:ext cx="5481609" cy="10081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97346"/>
            <a:ext cx="76328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dirty="0"/>
              <a:t> </a:t>
            </a: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Әнәлемнең челтер </a:t>
            </a:r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чишмәләре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Бик тын ага бүген </a:t>
            </a:r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җыр җырлап.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Кайтыгыз, дип, ешрак туган якка,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Йөрмәгез, дип, читтә моңсулап. (“Әнәлем  чишмәләре”)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Туган җирем мине үз итмәсә</a:t>
            </a: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Чишмә типкән җанны кем иркәләр?!(“Бер чишмә”)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...Читкә китәр </a:t>
            </a:r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моңсу кошлар</a:t>
            </a:r>
            <a:r>
              <a:rPr lang="tt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Саубуллашыр вакыт җиткәнме?! (“Гамь”)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...Баллана кызыл </a:t>
            </a:r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баланнар</a:t>
            </a:r>
            <a:r>
              <a:rPr lang="tt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Иңнәренә кар кунгач</a:t>
            </a:r>
            <a:r>
              <a:rPr lang="tt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минем телләрем дә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Сөйгәнем янда булгач. (“Баланнар”)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..Урман дусның һәр </a:t>
            </a:r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агачы, гөле,</a:t>
            </a:r>
            <a:r>
              <a:rPr lang="tt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Кошы синең </a:t>
            </a:r>
            <a:r>
              <a:rPr lang="tt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белән сөйләште</a:t>
            </a: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.(“Рәссамга”)һ.б.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51344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Аллага мең шөкер!</a:t>
            </a:r>
            <a:b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Кайчагында</a:t>
            </a:r>
            <a:b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Кырыслыгын учлап сала канга!</a:t>
            </a:r>
            <a:b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булсам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бит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Кыздыра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яндыра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ала!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Телләремә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шайтан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төкергәндә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уйларым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шигырьләрдә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кала... </a:t>
            </a: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(“Кычыткан – мин!”)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Җәй җиттеме – гөлләр клумбасы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Мең төсләрдә балкып җемелди.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Ял паркында яшьләр белән бергә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 кортлары бии – безелди</a:t>
            </a: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(“Буа арбатында йөрим”)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Синең күзләр төсле күккә</a:t>
            </a:r>
            <a:b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Шәлъяулыгын япкан томан.</a:t>
            </a:r>
            <a:b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Томан-мендәр эчләренә</a:t>
            </a:r>
            <a:b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Күпме гамьле уйлар сыйган</a:t>
            </a:r>
            <a:r>
              <a:rPr lang="tt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(“Томан”)һ.б.</a:t>
            </a:r>
            <a:r>
              <a:rPr lang="tt-RU" dirty="0"/>
              <a:t/>
            </a:r>
            <a:br>
              <a:rPr lang="tt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8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f.mail.ru/cgi-bin/readmsg/7huUpJuKBIs.jpg?id=13995659500000000538%3B0%3B3&amp;mode=attachment&amp;channel&amp;bs=86535&amp;bl=56903&amp;ct=image%2Fjpeg&amp;cn=7huUpJuKBIs.jpg&amp;cte=base64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pf.mail.ru/cgi-bin/readmsg/7huUpJuKBIs.jpg?id=13995659500000000538%3B0%3B3&amp;mode=attachment&amp;channel&amp;bs=86535&amp;bl=56903&amp;ct=image%2Fjpeg&amp;cn=7huUpJuKBIs.jpg&amp;cte=base64&amp;preview=1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pf.mail.ru/cgi-bin/readmsg/7huUpJuKBIs.jpg?id=13995659500000000538%3B0%3B3&amp;mode=attachment&amp;channel&amp;bs=86535&amp;bl=56903&amp;ct=image%2Fjpeg&amp;cn=7huUpJuKBIs.jpg&amp;cte=base64&amp;preview=1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apf.mail.ru/cgi-bin/readmsg/5j3YcApZspQ.jpg?id=13995659500000000538%3B0%3B4&amp;mode=attachment&amp;channel&amp;bs=143613&amp;bl=58284&amp;ct=image%2Fjpeg&amp;cn=5j3YcApZspQ.jpg&amp;cte=base64&amp;preview=1&amp;exif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apf.mail.ru/cgi-bin/readmsg/5j3YcApZspQ.jpg?id=13995659500000000538%3B0%3B4&amp;mode=attachment&amp;channel&amp;bs=143613&amp;bl=58284&amp;ct=image%2Fjpeg&amp;cn=5j3YcApZspQ.jpg&amp;cte=base64&amp;preview=1&amp;exif=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1108"/>
            <a:ext cx="4032448" cy="2588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573016"/>
            <a:ext cx="3534313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212976"/>
            <a:ext cx="2870721" cy="31455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575" y="995734"/>
            <a:ext cx="3785121" cy="1569660"/>
          </a:xfrm>
          <a:prstGeom prst="rect">
            <a:avLst/>
          </a:prstGeom>
          <a:noFill/>
        </p:spPr>
        <p:txBody>
          <a:bodyPr wrap="square" rtlCol="0">
            <a:prstTxWarp prst="textDeflateInflateDeflate">
              <a:avLst>
                <a:gd name="adj" fmla="val 29413"/>
              </a:avLst>
            </a:prstTxWarp>
            <a:spAutoFit/>
          </a:bodyPr>
          <a:lstStyle/>
          <a:p>
            <a:r>
              <a:rPr lang="tt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Гөлнур Хәлил кызы</a:t>
            </a:r>
          </a:p>
          <a:p>
            <a:r>
              <a:rPr lang="tt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белән очрашу мизгелләре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08" y="3700505"/>
            <a:ext cx="3381692" cy="2824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59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1217</TotalTime>
  <Words>472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Якташ  шагыйрәбез Гөлнур Айзетуллова иҗатында стиль үзенчәлекләре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Йомгак ясап әйткәндә, Гөлнур ханым шигырьләре - заман әсәрләре, бүгенге көннең мөһим мәсьәләләрен күтәргән гыйбрәтле тормыш бизәкләре . Безгә тагын шунысы ачык: ул һәрвакыт бөтен җаны-тәне белән үзенең укучылары язмышы өчен янып яши, аларның тормыш – көнкүрешен яхшырту турында кайгырта, яшәештә булган начар гадәтләр турында искәртә; телебез, гореф-гадәтләребезне саклау һәм үстерү өчен тырыша.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Якташ шагыйрәбез Гөлнур Айзетуллова шигырьләрендә тел - сурәтләү чаралары </dc:title>
  <dc:creator>Учитель</dc:creator>
  <cp:lastModifiedBy>Учитель</cp:lastModifiedBy>
  <cp:revision>190</cp:revision>
  <dcterms:created xsi:type="dcterms:W3CDTF">2013-04-15T04:24:53Z</dcterms:created>
  <dcterms:modified xsi:type="dcterms:W3CDTF">2017-02-08T15:53:39Z</dcterms:modified>
</cp:coreProperties>
</file>