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a" ContentType="audio/x-ms-wm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660033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-437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096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515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689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941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210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794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888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812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353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725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901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469C6-5092-4E1E-89F0-D824BE48DE5D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AB25E-BDD3-4860-B7F6-844649E8F8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150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Relationship Id="rId5" Type="http://schemas.openxmlformats.org/officeDocument/2006/relationships/image" Target="../media/image2.png"/><Relationship Id="rId4" Type="http://schemas.microsoft.com/office/2007/relationships/media" Target="../media/media1.wma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Relationship Id="rId5" Type="http://schemas.openxmlformats.org/officeDocument/2006/relationships/image" Target="../media/image2.png"/><Relationship Id="rId4" Type="http://schemas.microsoft.com/office/2007/relationships/media" Target="../media/media2.wm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21070"/>
            <a:ext cx="12192000" cy="673693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70975" y="2154327"/>
            <a:ext cx="765005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t-RU" sz="2800" b="1" dirty="0" smtClean="0">
              <a:solidFill>
                <a:srgbClr val="660033"/>
              </a:solidFill>
            </a:endParaRPr>
          </a:p>
          <a:p>
            <a:endParaRPr lang="tt-RU" sz="2800" b="1" dirty="0" smtClean="0"/>
          </a:p>
          <a:p>
            <a:r>
              <a:rPr lang="tt-RU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Әдәби </a:t>
            </a:r>
            <a:r>
              <a:rPr lang="tt-RU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әсәрләрне өйрәнгәндә гыйбрәтле </a:t>
            </a:r>
            <a:r>
              <a:rPr lang="tt-RU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хикәяләрне </a:t>
            </a:r>
            <a:r>
              <a:rPr lang="tt-RU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куллану</a:t>
            </a:r>
            <a:endParaRPr lang="ru-RU" sz="40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5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421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68203" y="1584101"/>
            <a:ext cx="5679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7916" y="308694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46231" y="1953433"/>
            <a:ext cx="70189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400" b="1" dirty="0">
                <a:solidFill>
                  <a:srgbClr val="660033"/>
                </a:solidFill>
              </a:rPr>
              <a:t>Гыйбрәтле хикәя- </a:t>
            </a:r>
            <a:r>
              <a:rPr lang="tt-RU" sz="2400" b="1" dirty="0">
                <a:solidFill>
                  <a:srgbClr val="800000"/>
                </a:solidFill>
              </a:rPr>
              <a:t>эпосның бер жанры. Үгет-нәсихәтле характердагы кечкенә күләмле әсәрләр. 19-20 гасырларда киң таралганнар,ләкин тамырлары белән борынгы </a:t>
            </a:r>
            <a:r>
              <a:rPr lang="tt-RU" sz="2400" b="1" dirty="0" smtClean="0">
                <a:solidFill>
                  <a:srgbClr val="800000"/>
                </a:solidFill>
              </a:rPr>
              <a:t>Шәрыктан </a:t>
            </a:r>
            <a:r>
              <a:rPr lang="tt-RU" sz="2400" b="1" dirty="0">
                <a:solidFill>
                  <a:srgbClr val="800000"/>
                </a:solidFill>
              </a:rPr>
              <a:t>башланганнар. Бу жанрга  Лев Толстой,Франц Кафка,Бертольд Брехт, Альбер Камю,татарлардан Каюм Насыйри еш мөрәҗәгать иткәннәр. Аларны икенче төрле” акыл һәм акылга илтүче юл “,-дип йөртәләр.</a:t>
            </a:r>
            <a:endParaRPr lang="ru-RU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20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421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24259" y="1313645"/>
            <a:ext cx="739247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400" b="1" dirty="0">
                <a:solidFill>
                  <a:srgbClr val="660033"/>
                </a:solidFill>
              </a:rPr>
              <a:t>Гыйбрәтле хикәяләрне куллануның уңай яклары</a:t>
            </a:r>
            <a:r>
              <a:rPr lang="tt-RU" sz="2400" b="1" dirty="0" smtClean="0">
                <a:solidFill>
                  <a:srgbClr val="660033"/>
                </a:solidFill>
              </a:rPr>
              <a:t>:</a:t>
            </a:r>
          </a:p>
          <a:p>
            <a:endParaRPr lang="ru-RU" sz="2400" dirty="0">
              <a:solidFill>
                <a:srgbClr val="660033"/>
              </a:solidFill>
            </a:endParaRPr>
          </a:p>
          <a:p>
            <a:r>
              <a:rPr lang="tt-RU" sz="2000" b="1" dirty="0">
                <a:solidFill>
                  <a:srgbClr val="800000"/>
                </a:solidFill>
              </a:rPr>
              <a:t>-аларда тәрбиянең һәр юнәлешенә караган,кешедәге әхлакый сыйфатлар хакындагы фикерләр,тәк</a:t>
            </a:r>
            <a:r>
              <a:rPr lang="ru-RU" sz="2000" b="1" dirty="0" err="1">
                <a:solidFill>
                  <a:srgbClr val="800000"/>
                </a:solidFill>
              </a:rPr>
              <a:t>ъдимнәр,киңәшләр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күреп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була</a:t>
            </a:r>
            <a:r>
              <a:rPr lang="ru-RU" sz="2000" b="1" dirty="0">
                <a:solidFill>
                  <a:srgbClr val="800000"/>
                </a:solidFill>
              </a:rPr>
              <a:t>;</a:t>
            </a:r>
            <a:r>
              <a:rPr lang="tt-RU" sz="2000" b="1" dirty="0">
                <a:solidFill>
                  <a:srgbClr val="800000"/>
                </a:solidFill>
              </a:rPr>
              <a:t/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-яшь буынга белем һәм тәрбия бирүдә кыйммәтле чыганак;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- алар- фикер азыгы,шуңа күрә тәрбия эшендә,укытуда һәм баланың хәтерен үстерү өчен искиткеч эффектив чара;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- балаларны уйларга,проблемалы хәлләрдән чыгу юлларын эзләргә булыша,аларның күзаллауларын һәм интуицияләрен үстерә;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- бу әсәрләр балаларга үз тәртипләре турында уйларга,кирәк чакта үзләренең хаталарыннан көләргә этәргеч булып тора;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- гыйбрәтле хикәяләр-орлык; бала йөрәгенә кереп,алар һичшиксез үсәчәкләр һәм җимешләрен бирәчәкләр.</a:t>
            </a:r>
            <a:endParaRPr lang="ru-RU" sz="2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5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52725" y="1162050"/>
            <a:ext cx="6096000" cy="42216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1000"/>
              </a:spcAft>
            </a:pPr>
            <a:r>
              <a:rPr lang="tt-RU" sz="2000" b="1" dirty="0">
                <a:solidFill>
                  <a:srgbClr val="800000"/>
                </a:solidFill>
              </a:rPr>
              <a:t>Тормышта төрле хәлләр була, үзең дә сизмәстән кешене эшләнгән эшең</a:t>
            </a:r>
            <a:r>
              <a:rPr lang="tt-RU" sz="2000" b="1" dirty="0" smtClean="0">
                <a:solidFill>
                  <a:srgbClr val="800000"/>
                </a:solidFill>
              </a:rPr>
              <a:t>,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tt-RU" sz="2000" b="1" dirty="0" smtClean="0">
                <a:solidFill>
                  <a:srgbClr val="800000"/>
                </a:solidFill>
              </a:rPr>
              <a:t>уйламыйча </a:t>
            </a:r>
            <a:r>
              <a:rPr lang="tt-RU" sz="2000" b="1" dirty="0">
                <a:solidFill>
                  <a:srgbClr val="800000"/>
                </a:solidFill>
              </a:rPr>
              <a:t>әйткән сүзең белән рәнҗетәсең</a:t>
            </a:r>
            <a:r>
              <a:rPr lang="tt-RU" sz="2000" b="1" dirty="0" smtClean="0">
                <a:solidFill>
                  <a:srgbClr val="800000"/>
                </a:solidFill>
              </a:rPr>
              <a:t>.</a:t>
            </a:r>
            <a:endParaRPr lang="en-US" sz="2000" b="1" dirty="0" smtClean="0">
              <a:solidFill>
                <a:srgbClr val="800000"/>
              </a:solidFill>
            </a:endParaRPr>
          </a:p>
          <a:p>
            <a:pPr algn="ctr">
              <a:spcAft>
                <a:spcPts val="1000"/>
              </a:spcAft>
            </a:pPr>
            <a:r>
              <a:rPr lang="tt-RU" sz="2000" b="1" dirty="0" smtClean="0">
                <a:solidFill>
                  <a:srgbClr val="800000"/>
                </a:solidFill>
              </a:rPr>
              <a:t>Кайбер </a:t>
            </a:r>
            <a:r>
              <a:rPr lang="tt-RU" sz="2000" b="1" dirty="0">
                <a:solidFill>
                  <a:srgbClr val="800000"/>
                </a:solidFill>
              </a:rPr>
              <a:t>көннәрдә,барысы да асты-өскә килгәндә</a:t>
            </a:r>
            <a:r>
              <a:rPr lang="tt-RU" sz="2000" b="1" dirty="0" smtClean="0">
                <a:solidFill>
                  <a:srgbClr val="800000"/>
                </a:solidFill>
              </a:rPr>
              <a:t>,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tt-RU" sz="2000" b="1" dirty="0" smtClean="0">
                <a:solidFill>
                  <a:srgbClr val="800000"/>
                </a:solidFill>
              </a:rPr>
              <a:t>хисләребез </a:t>
            </a:r>
            <a:r>
              <a:rPr lang="tt-RU" sz="2000" b="1" dirty="0">
                <a:solidFill>
                  <a:srgbClr val="800000"/>
                </a:solidFill>
              </a:rPr>
              <a:t>кайнаганда,без тирә-яктагыларыбызның күңелен төшерерлек гамәлләр эшләп атабыз.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tt-RU" sz="2000" b="1" dirty="0">
                <a:solidFill>
                  <a:srgbClr val="800000"/>
                </a:solidFill>
              </a:rPr>
              <a:t>Һәм...кинәт айнып киткәндәй</a:t>
            </a:r>
            <a:r>
              <a:rPr lang="tt-RU" sz="2000" b="1" dirty="0" smtClean="0">
                <a:solidFill>
                  <a:srgbClr val="800000"/>
                </a:solidFill>
              </a:rPr>
              <a:t>,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tt-RU" sz="2000" b="1" dirty="0" smtClean="0">
                <a:solidFill>
                  <a:srgbClr val="800000"/>
                </a:solidFill>
              </a:rPr>
              <a:t>үзебезнең </a:t>
            </a:r>
            <a:r>
              <a:rPr lang="tt-RU" sz="2000" b="1" dirty="0">
                <a:solidFill>
                  <a:srgbClr val="800000"/>
                </a:solidFill>
              </a:rPr>
              <a:t>хатабызны аңлыйбыз</a:t>
            </a:r>
            <a:r>
              <a:rPr lang="tt-RU" sz="2000" b="1" dirty="0" smtClean="0">
                <a:solidFill>
                  <a:srgbClr val="800000"/>
                </a:solidFill>
              </a:rPr>
              <a:t>.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tt-RU" sz="2000" b="1" dirty="0" smtClean="0">
                <a:solidFill>
                  <a:srgbClr val="800000"/>
                </a:solidFill>
              </a:rPr>
              <a:t>Күңелдә </a:t>
            </a:r>
            <a:r>
              <a:rPr lang="tt-RU" sz="2000" b="1" dirty="0">
                <a:solidFill>
                  <a:srgbClr val="800000"/>
                </a:solidFill>
              </a:rPr>
              <a:t>ниндидер бушлык,кәнагатьсезлек туа.</a:t>
            </a:r>
            <a:br>
              <a:rPr lang="tt-RU" sz="2000" b="1" dirty="0">
                <a:solidFill>
                  <a:srgbClr val="800000"/>
                </a:solidFill>
              </a:rPr>
            </a:br>
            <a:r>
              <a:rPr lang="ru-RU" sz="2000" b="1" dirty="0" err="1">
                <a:solidFill>
                  <a:srgbClr val="800000"/>
                </a:solidFill>
              </a:rPr>
              <a:t>Ялгыш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әйткән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сүз</a:t>
            </a:r>
            <a:r>
              <a:rPr lang="ru-RU" sz="2000" b="1" dirty="0" smtClean="0">
                <a:solidFill>
                  <a:srgbClr val="800000"/>
                </a:solidFill>
              </a:rPr>
              <a:t>,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ru-RU" sz="2000" b="1" dirty="0" err="1" smtClean="0">
                <a:solidFill>
                  <a:srgbClr val="800000"/>
                </a:solidFill>
              </a:rPr>
              <a:t>эшләнгән</a:t>
            </a:r>
            <a:r>
              <a:rPr lang="ru-RU" sz="2000" b="1" dirty="0" smtClean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эш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өчен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гафу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үтенәбез</a:t>
            </a:r>
            <a:r>
              <a:rPr lang="ru-RU" sz="2000" b="1" dirty="0">
                <a:solidFill>
                  <a:srgbClr val="800000"/>
                </a:solidFill>
              </a:rPr>
              <a:t>.</a:t>
            </a:r>
            <a:br>
              <a:rPr lang="ru-RU" sz="2000" b="1" dirty="0">
                <a:solidFill>
                  <a:srgbClr val="800000"/>
                </a:solidFill>
              </a:rPr>
            </a:br>
            <a:r>
              <a:rPr lang="ru-RU" sz="2000" b="1" dirty="0" err="1">
                <a:solidFill>
                  <a:srgbClr val="800000"/>
                </a:solidFill>
              </a:rPr>
              <a:t>Гафу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ит</a:t>
            </a:r>
            <a:r>
              <a:rPr lang="ru-RU" sz="2000" b="1" dirty="0">
                <a:solidFill>
                  <a:srgbClr val="800000"/>
                </a:solidFill>
              </a:rPr>
              <a:t>! </a:t>
            </a:r>
            <a:r>
              <a:rPr lang="ru-RU" sz="2000" b="1" dirty="0" err="1">
                <a:solidFill>
                  <a:srgbClr val="800000"/>
                </a:solidFill>
              </a:rPr>
              <a:t>Гафу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итегез</a:t>
            </a:r>
            <a:r>
              <a:rPr lang="ru-RU" sz="2000" b="1" dirty="0">
                <a:solidFill>
                  <a:srgbClr val="800000"/>
                </a:solidFill>
              </a:rPr>
              <a:t>!</a:t>
            </a:r>
            <a:br>
              <a:rPr lang="ru-RU" sz="2000" b="1" dirty="0">
                <a:solidFill>
                  <a:srgbClr val="800000"/>
                </a:solidFill>
              </a:rPr>
            </a:br>
            <a:r>
              <a:rPr lang="ru-RU" sz="2000" b="1" dirty="0" err="1">
                <a:solidFill>
                  <a:srgbClr val="800000"/>
                </a:solidFill>
              </a:rPr>
              <a:t>Күңелләрегезгә</a:t>
            </a:r>
            <a:r>
              <a:rPr lang="ru-RU" sz="2000" b="1" dirty="0" smtClean="0">
                <a:solidFill>
                  <a:srgbClr val="800000"/>
                </a:solidFill>
              </a:rPr>
              <a:t>,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  <a:r>
              <a:rPr lang="ru-RU" sz="2000" b="1" dirty="0" err="1" smtClean="0">
                <a:solidFill>
                  <a:srgbClr val="800000"/>
                </a:solidFill>
              </a:rPr>
              <a:t>йөрәкләрегезгә</a:t>
            </a:r>
            <a:r>
              <a:rPr lang="ru-RU" sz="2000" b="1" dirty="0" smtClean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игелеклек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һәм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мәхәббәт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err="1">
                <a:solidFill>
                  <a:srgbClr val="800000"/>
                </a:solidFill>
              </a:rPr>
              <a:t>тулсын</a:t>
            </a:r>
            <a:r>
              <a:rPr lang="ru-RU" sz="2000" b="1" dirty="0">
                <a:solidFill>
                  <a:srgbClr val="800000"/>
                </a:solidFill>
              </a:rPr>
              <a:t>!</a:t>
            </a:r>
          </a:p>
        </p:txBody>
      </p:sp>
      <p:pic>
        <p:nvPicPr>
          <p:cNvPr id="5" name="Записанный звук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xmlns="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1071563" y="5524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477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0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421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84868" y="1764406"/>
            <a:ext cx="64136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3600" b="1" dirty="0" smtClean="0">
                <a:solidFill>
                  <a:srgbClr val="760000"/>
                </a:solidFill>
              </a:rPr>
              <a:t>Фәнис Яруллинның “Кояштагы тап” әкиятен йомгаклаганда гыйбрәтле хикәя куллану</a:t>
            </a:r>
            <a:endParaRPr lang="ru-RU" sz="3600" b="1" dirty="0">
              <a:solidFill>
                <a:srgbClr val="7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319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421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84113" y="1390918"/>
            <a:ext cx="39409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800" b="1" dirty="0" smtClean="0">
                <a:solidFill>
                  <a:srgbClr val="760000"/>
                </a:solidFill>
              </a:rPr>
              <a:t>1 нче сорау.</a:t>
            </a:r>
          </a:p>
          <a:p>
            <a:endParaRPr lang="tt-RU" sz="2800" b="1" smtClean="0">
              <a:solidFill>
                <a:srgbClr val="760000"/>
              </a:solidFill>
            </a:endParaRPr>
          </a:p>
          <a:p>
            <a:endParaRPr lang="tt-RU" sz="2800" b="1" dirty="0" smtClean="0">
              <a:solidFill>
                <a:srgbClr val="760000"/>
              </a:solidFill>
            </a:endParaRPr>
          </a:p>
          <a:p>
            <a:r>
              <a:rPr lang="tt-RU" sz="2800" b="1" dirty="0" smtClean="0">
                <a:solidFill>
                  <a:srgbClr val="760000"/>
                </a:solidFill>
              </a:rPr>
              <a:t>Бу әсәрдә малай нинди ярамаган эш эшләде?</a:t>
            </a:r>
            <a:endParaRPr lang="ru-RU" sz="2800" b="1" dirty="0">
              <a:solidFill>
                <a:srgbClr val="7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36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6252" y="348986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88654" y="1275008"/>
            <a:ext cx="43659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800" b="1" dirty="0" smtClean="0">
                <a:solidFill>
                  <a:srgbClr val="760000"/>
                </a:solidFill>
              </a:rPr>
              <a:t>2 нче сорау.</a:t>
            </a:r>
          </a:p>
          <a:p>
            <a:endParaRPr lang="tt-RU" sz="2800" b="1" dirty="0" smtClean="0">
              <a:solidFill>
                <a:srgbClr val="760000"/>
              </a:solidFill>
            </a:endParaRPr>
          </a:p>
          <a:p>
            <a:r>
              <a:rPr lang="tt-RU" sz="2800" b="1" dirty="0" smtClean="0">
                <a:solidFill>
                  <a:srgbClr val="760000"/>
                </a:solidFill>
              </a:rPr>
              <a:t>Ул үзенең ялгышын аңладымы?</a:t>
            </a:r>
            <a:endParaRPr lang="ru-RU" sz="2800" b="1" dirty="0">
              <a:solidFill>
                <a:srgbClr val="7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15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421"/>
            <a:ext cx="9243067" cy="739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12902" y="1519707"/>
            <a:ext cx="43530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800" b="1" dirty="0" smtClean="0">
                <a:solidFill>
                  <a:srgbClr val="760000"/>
                </a:solidFill>
              </a:rPr>
              <a:t>3 нче сорау.</a:t>
            </a:r>
          </a:p>
          <a:p>
            <a:endParaRPr lang="tt-RU" sz="2800" b="1" dirty="0" smtClean="0">
              <a:solidFill>
                <a:srgbClr val="760000"/>
              </a:solidFill>
            </a:endParaRPr>
          </a:p>
          <a:p>
            <a:r>
              <a:rPr lang="tt-RU" sz="2800" b="1" dirty="0" smtClean="0">
                <a:solidFill>
                  <a:srgbClr val="760000"/>
                </a:solidFill>
              </a:rPr>
              <a:t>Малай ялгышын ничек төзәтте?</a:t>
            </a:r>
            <a:endParaRPr lang="ru-RU" sz="2800" b="1" dirty="0">
              <a:solidFill>
                <a:srgbClr val="7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25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Шаблон презентации PowerPoint &quot;Книги&quot;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74" y="190500"/>
            <a:ext cx="11972924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Записанный звук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xmlns="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47725" y="570139"/>
            <a:ext cx="609600" cy="6096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33725" y="1669411"/>
            <a:ext cx="6096000" cy="25699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2800" b="1" dirty="0" smtClean="0">
                <a:solidFill>
                  <a:srgbClr val="760000"/>
                </a:solidFill>
              </a:rPr>
              <a:t>Һәрбер </a:t>
            </a:r>
            <a:r>
              <a:rPr lang="tt-RU" sz="2800" b="1" dirty="0">
                <a:solidFill>
                  <a:srgbClr val="760000"/>
                </a:solidFill>
              </a:rPr>
              <a:t>кеше хаталана!</a:t>
            </a:r>
            <a:br>
              <a:rPr lang="tt-RU" sz="2800" b="1" dirty="0">
                <a:solidFill>
                  <a:srgbClr val="760000"/>
                </a:solidFill>
              </a:rPr>
            </a:br>
            <a:r>
              <a:rPr lang="tt-RU" sz="2800" b="1" dirty="0">
                <a:solidFill>
                  <a:srgbClr val="760000"/>
                </a:solidFill>
              </a:rPr>
              <a:t>Акыллы кеше хатасын таный!</a:t>
            </a:r>
            <a:br>
              <a:rPr lang="tt-RU" sz="2800" b="1" dirty="0">
                <a:solidFill>
                  <a:srgbClr val="760000"/>
                </a:solidFill>
              </a:rPr>
            </a:br>
            <a:r>
              <a:rPr lang="tt-RU" sz="2800" b="1" dirty="0">
                <a:solidFill>
                  <a:srgbClr val="760000"/>
                </a:solidFill>
              </a:rPr>
              <a:t>Көчле кеше гафу үтенә!</a:t>
            </a:r>
            <a:br>
              <a:rPr lang="tt-RU" sz="2800" b="1" dirty="0">
                <a:solidFill>
                  <a:srgbClr val="760000"/>
                </a:solidFill>
              </a:rPr>
            </a:br>
            <a:r>
              <a:rPr lang="tt-RU" sz="2800" b="1" dirty="0">
                <a:solidFill>
                  <a:srgbClr val="760000"/>
                </a:solidFill>
              </a:rPr>
              <a:t>Яраткан кеше генә мөнәсәбәтләрне яхшырта!</a:t>
            </a:r>
            <a:endParaRPr lang="ru-RU" sz="2800" b="1" dirty="0">
              <a:solidFill>
                <a:srgbClr val="7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06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1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154</Words>
  <Application>Microsoft Office PowerPoint</Application>
  <PresentationFormat>Произвольный</PresentationFormat>
  <Paragraphs>21</Paragraphs>
  <Slides>9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Фанис</cp:lastModifiedBy>
  <cp:revision>16</cp:revision>
  <dcterms:created xsi:type="dcterms:W3CDTF">2017-02-09T17:16:43Z</dcterms:created>
  <dcterms:modified xsi:type="dcterms:W3CDTF">2022-03-06T16:34:36Z</dcterms:modified>
</cp:coreProperties>
</file>